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7" r:id="rId2"/>
  </p:sldMasterIdLst>
  <p:notesMasterIdLst>
    <p:notesMasterId r:id="rId33"/>
  </p:notesMasterIdLst>
  <p:handoutMasterIdLst>
    <p:handoutMasterId r:id="rId34"/>
  </p:handoutMasterIdLst>
  <p:sldIdLst>
    <p:sldId id="1891" r:id="rId3"/>
    <p:sldId id="1753" r:id="rId4"/>
    <p:sldId id="1889" r:id="rId5"/>
    <p:sldId id="1879" r:id="rId6"/>
    <p:sldId id="1876" r:id="rId7"/>
    <p:sldId id="1877" r:id="rId8"/>
    <p:sldId id="1752" r:id="rId9"/>
    <p:sldId id="1870" r:id="rId10"/>
    <p:sldId id="1871" r:id="rId11"/>
    <p:sldId id="1872" r:id="rId12"/>
    <p:sldId id="1874" r:id="rId13"/>
    <p:sldId id="1875" r:id="rId14"/>
    <p:sldId id="1878" r:id="rId15"/>
    <p:sldId id="1890" r:id="rId16"/>
    <p:sldId id="1880" r:id="rId17"/>
    <p:sldId id="1892" r:id="rId18"/>
    <p:sldId id="1881" r:id="rId19"/>
    <p:sldId id="1882" r:id="rId20"/>
    <p:sldId id="1883" r:id="rId21"/>
    <p:sldId id="1884" r:id="rId22"/>
    <p:sldId id="1885" r:id="rId23"/>
    <p:sldId id="1893" r:id="rId24"/>
    <p:sldId id="1886" r:id="rId25"/>
    <p:sldId id="1887" r:id="rId26"/>
    <p:sldId id="1888" r:id="rId27"/>
    <p:sldId id="1894" r:id="rId28"/>
    <p:sldId id="1898" r:id="rId29"/>
    <p:sldId id="1895" r:id="rId30"/>
    <p:sldId id="1896" r:id="rId31"/>
    <p:sldId id="1897" r:id="rId32"/>
  </p:sldIdLst>
  <p:sldSz cx="9906000" cy="6858000" type="A4"/>
  <p:notesSz cx="6797675" cy="98726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B13"/>
    <a:srgbClr val="64003E"/>
    <a:srgbClr val="1A427B"/>
    <a:srgbClr val="E2437E"/>
    <a:srgbClr val="80143C"/>
    <a:srgbClr val="FFFF99"/>
    <a:srgbClr val="000000"/>
    <a:srgbClr val="FF5050"/>
    <a:srgbClr val="CFEFD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57" autoAdjust="0"/>
    <p:restoredTop sz="94554" autoAdjust="0"/>
  </p:normalViewPr>
  <p:slideViewPr>
    <p:cSldViewPr snapToGrid="0">
      <p:cViewPr>
        <p:scale>
          <a:sx n="100" d="100"/>
          <a:sy n="100" d="100"/>
        </p:scale>
        <p:origin x="2190" y="3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6"/>
    </p:cViewPr>
  </p:sorterViewPr>
  <p:notesViewPr>
    <p:cSldViewPr snapToGrid="0">
      <p:cViewPr varScale="1">
        <p:scale>
          <a:sx n="64" d="100"/>
          <a:sy n="64" d="100"/>
        </p:scale>
        <p:origin x="-2964" y="-126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95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24" y="1"/>
            <a:ext cx="2945954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9686"/>
            <a:ext cx="294595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24" y="9379686"/>
            <a:ext cx="2945954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4935791-E3D7-4620-BE45-E4CC03BD5F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691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95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1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5" y="1"/>
            <a:ext cx="294595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3900" y="739775"/>
            <a:ext cx="53498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1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689844"/>
            <a:ext cx="5437549" cy="444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61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053"/>
            <a:ext cx="294595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1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5" y="9378053"/>
            <a:ext cx="294595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EB0EEBD-C877-4330-9D29-0E5F743B86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692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886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578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7"/>
          <p:cNvSpPr>
            <a:spLocks noChangeArrowheads="1"/>
          </p:cNvSpPr>
          <p:nvPr/>
        </p:nvSpPr>
        <p:spPr bwMode="auto">
          <a:xfrm>
            <a:off x="0" y="31194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0" name="Rectangle 31"/>
          <p:cNvSpPr>
            <a:spLocks noChangeArrowheads="1"/>
          </p:cNvSpPr>
          <p:nvPr/>
        </p:nvSpPr>
        <p:spPr bwMode="auto">
          <a:xfrm>
            <a:off x="0" y="31670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1" name="Rectangle 33"/>
          <p:cNvSpPr>
            <a:spLocks noChangeArrowheads="1"/>
          </p:cNvSpPr>
          <p:nvPr/>
        </p:nvSpPr>
        <p:spPr bwMode="auto">
          <a:xfrm>
            <a:off x="0" y="303371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2" name="Rectangle 35"/>
          <p:cNvSpPr>
            <a:spLocks noChangeArrowheads="1"/>
          </p:cNvSpPr>
          <p:nvPr/>
        </p:nvSpPr>
        <p:spPr bwMode="auto">
          <a:xfrm>
            <a:off x="0" y="29384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3" name="Rectangle 37"/>
          <p:cNvSpPr>
            <a:spLocks noChangeArrowheads="1"/>
          </p:cNvSpPr>
          <p:nvPr/>
        </p:nvSpPr>
        <p:spPr bwMode="auto">
          <a:xfrm>
            <a:off x="-301752" y="374313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4" name="Rectangle 39"/>
          <p:cNvSpPr>
            <a:spLocks noChangeArrowheads="1"/>
          </p:cNvSpPr>
          <p:nvPr/>
        </p:nvSpPr>
        <p:spPr bwMode="auto">
          <a:xfrm>
            <a:off x="0" y="28670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0" y="307657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6" name="Rectangle 43"/>
          <p:cNvSpPr>
            <a:spLocks noChangeArrowheads="1"/>
          </p:cNvSpPr>
          <p:nvPr/>
        </p:nvSpPr>
        <p:spPr bwMode="auto">
          <a:xfrm>
            <a:off x="0" y="30670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7" name="Rectangle 45"/>
          <p:cNvSpPr>
            <a:spLocks noChangeArrowheads="1"/>
          </p:cNvSpPr>
          <p:nvPr/>
        </p:nvSpPr>
        <p:spPr bwMode="auto">
          <a:xfrm>
            <a:off x="0" y="30670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8" name="Rectangle 47"/>
          <p:cNvSpPr>
            <a:spLocks noChangeArrowheads="1"/>
          </p:cNvSpPr>
          <p:nvPr/>
        </p:nvSpPr>
        <p:spPr bwMode="auto">
          <a:xfrm>
            <a:off x="0" y="30670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9" name="Rectangle 49"/>
          <p:cNvSpPr>
            <a:spLocks noChangeArrowheads="1"/>
          </p:cNvSpPr>
          <p:nvPr/>
        </p:nvSpPr>
        <p:spPr bwMode="auto">
          <a:xfrm>
            <a:off x="0" y="314801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40" name="Rectangle 51"/>
          <p:cNvSpPr>
            <a:spLocks noChangeArrowheads="1"/>
          </p:cNvSpPr>
          <p:nvPr/>
        </p:nvSpPr>
        <p:spPr bwMode="auto">
          <a:xfrm>
            <a:off x="0" y="314801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2" name="Line 66"/>
          <p:cNvSpPr>
            <a:spLocks noChangeShapeType="1"/>
          </p:cNvSpPr>
          <p:nvPr userDrawn="1"/>
        </p:nvSpPr>
        <p:spPr bwMode="auto">
          <a:xfrm>
            <a:off x="-3977" y="6477000"/>
            <a:ext cx="7713378" cy="0"/>
          </a:xfrm>
          <a:prstGeom prst="line">
            <a:avLst/>
          </a:prstGeom>
          <a:noFill/>
          <a:ln w="22225">
            <a:solidFill>
              <a:srgbClr val="80143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-10634" y="-10633"/>
            <a:ext cx="9924571" cy="914400"/>
          </a:xfrm>
          <a:prstGeom prst="rect">
            <a:avLst/>
          </a:prstGeom>
          <a:solidFill>
            <a:srgbClr val="63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1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92" y="124961"/>
            <a:ext cx="608290" cy="71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Espace réservé du pied de page 4"/>
          <p:cNvSpPr>
            <a:spLocks/>
          </p:cNvSpPr>
          <p:nvPr userDrawn="1"/>
        </p:nvSpPr>
        <p:spPr bwMode="auto">
          <a:xfrm>
            <a:off x="306699" y="6540500"/>
            <a:ext cx="7242414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rgbClr val="80143C"/>
                </a:solidFill>
              </a:rPr>
              <a:t> </a:t>
            </a:r>
            <a:r>
              <a:rPr lang="fr-FR" altLang="fr-FR" sz="1400" dirty="0" smtClean="0">
                <a:solidFill>
                  <a:srgbClr val="80143C"/>
                </a:solidFill>
              </a:rPr>
              <a:t>|</a:t>
            </a:r>
            <a:r>
              <a:rPr lang="fr-FR" sz="1200" dirty="0" smtClean="0">
                <a:solidFill>
                  <a:srgbClr val="80143C"/>
                </a:solidFill>
              </a:rPr>
              <a:t> SDV</a:t>
            </a:r>
            <a:r>
              <a:rPr lang="fr-FR" sz="1200" baseline="0" dirty="0" smtClean="0">
                <a:solidFill>
                  <a:srgbClr val="80143C"/>
                </a:solidFill>
              </a:rPr>
              <a:t> </a:t>
            </a:r>
            <a:r>
              <a:rPr lang="fr-FR" altLang="fr-FR" sz="1400" dirty="0" smtClean="0">
                <a:solidFill>
                  <a:srgbClr val="80143C"/>
                </a:solidFill>
              </a:rPr>
              <a:t>|</a:t>
            </a:r>
            <a:r>
              <a:rPr lang="fr-FR" altLang="fr-FR" sz="1200" dirty="0" smtClean="0">
                <a:solidFill>
                  <a:srgbClr val="80143C"/>
                </a:solidFill>
              </a:rPr>
              <a:t> 14 mai</a:t>
            </a:r>
            <a:r>
              <a:rPr lang="fr-FR" altLang="fr-FR" sz="1200" baseline="0" dirty="0" smtClean="0">
                <a:solidFill>
                  <a:srgbClr val="80143C"/>
                </a:solidFill>
              </a:rPr>
              <a:t> </a:t>
            </a:r>
            <a:r>
              <a:rPr lang="fr-FR" altLang="fr-FR" sz="1200" dirty="0" smtClean="0">
                <a:solidFill>
                  <a:srgbClr val="80143C"/>
                </a:solidFill>
              </a:rPr>
              <a:t>2025</a:t>
            </a:r>
            <a:r>
              <a:rPr lang="fr-FR" altLang="fr-FR" sz="1200" baseline="0" dirty="0" smtClean="0">
                <a:solidFill>
                  <a:srgbClr val="80143C"/>
                </a:solidFill>
              </a:rPr>
              <a:t> </a:t>
            </a:r>
            <a:r>
              <a:rPr lang="fr-FR" altLang="fr-FR" sz="1200" dirty="0" smtClean="0">
                <a:solidFill>
                  <a:srgbClr val="80143C"/>
                </a:solidFill>
              </a:rPr>
              <a:t>| AAP SESAME</a:t>
            </a:r>
          </a:p>
        </p:txBody>
      </p:sp>
      <p:sp>
        <p:nvSpPr>
          <p:cNvPr id="24" name="Espace réservé du numéro de diapositive 5"/>
          <p:cNvSpPr>
            <a:spLocks/>
          </p:cNvSpPr>
          <p:nvPr userDrawn="1"/>
        </p:nvSpPr>
        <p:spPr bwMode="auto">
          <a:xfrm>
            <a:off x="-127023" y="6548639"/>
            <a:ext cx="430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ts val="1700"/>
              </a:lnSpc>
              <a:defRPr/>
            </a:pPr>
            <a:fld id="{92A2096F-D2EF-4EDB-AB09-B0992DCD92C1}" type="slidenum">
              <a:rPr lang="fr-FR" altLang="fr-FR" sz="1200" smtClean="0">
                <a:solidFill>
                  <a:srgbClr val="80143C"/>
                </a:solidFill>
                <a:cs typeface="Arial" charset="0"/>
              </a:rPr>
              <a:pPr algn="r" eaLnBrk="1" hangingPunct="1">
                <a:lnSpc>
                  <a:spcPts val="1700"/>
                </a:lnSpc>
                <a:defRPr/>
              </a:pPr>
              <a:t>‹N°›</a:t>
            </a:fld>
            <a:endParaRPr lang="fr-FR" altLang="fr-FR" sz="1200" dirty="0" smtClean="0">
              <a:solidFill>
                <a:srgbClr val="80143C"/>
              </a:solidFill>
              <a:cs typeface="Arial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4"/>
          <a:srcRect b="54337"/>
          <a:stretch/>
        </p:blipFill>
        <p:spPr>
          <a:xfrm>
            <a:off x="8610131" y="6356763"/>
            <a:ext cx="1294604" cy="5053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9pPr>
    </p:titleStyle>
    <p:bodyStyle>
      <a:lvl1pPr marL="5715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5F5F5F"/>
          </a:solidFill>
          <a:latin typeface="+mn-lt"/>
          <a:ea typeface="+mn-ea"/>
          <a:cs typeface="+mn-cs"/>
        </a:defRPr>
      </a:lvl1pPr>
      <a:lvl2pPr marL="11430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" pitchFamily="18" charset="0"/>
        </a:defRPr>
      </a:lvl2pPr>
      <a:lvl3pPr marL="1562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</a:defRPr>
      </a:lvl3pPr>
      <a:lvl4pPr marL="1981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4003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8575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33147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7719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42291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7"/>
          <p:cNvSpPr>
            <a:spLocks noChangeArrowheads="1"/>
          </p:cNvSpPr>
          <p:nvPr/>
        </p:nvSpPr>
        <p:spPr bwMode="auto">
          <a:xfrm>
            <a:off x="0" y="311943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0" name="Rectangle 31"/>
          <p:cNvSpPr>
            <a:spLocks noChangeArrowheads="1"/>
          </p:cNvSpPr>
          <p:nvPr/>
        </p:nvSpPr>
        <p:spPr bwMode="auto">
          <a:xfrm>
            <a:off x="0" y="31670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1" name="Rectangle 33"/>
          <p:cNvSpPr>
            <a:spLocks noChangeArrowheads="1"/>
          </p:cNvSpPr>
          <p:nvPr/>
        </p:nvSpPr>
        <p:spPr bwMode="auto">
          <a:xfrm>
            <a:off x="0" y="303371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2" name="Rectangle 35"/>
          <p:cNvSpPr>
            <a:spLocks noChangeArrowheads="1"/>
          </p:cNvSpPr>
          <p:nvPr/>
        </p:nvSpPr>
        <p:spPr bwMode="auto">
          <a:xfrm>
            <a:off x="0" y="29384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3" name="Rectangle 37"/>
          <p:cNvSpPr>
            <a:spLocks noChangeArrowheads="1"/>
          </p:cNvSpPr>
          <p:nvPr/>
        </p:nvSpPr>
        <p:spPr bwMode="auto">
          <a:xfrm>
            <a:off x="0" y="29384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4" name="Rectangle 39"/>
          <p:cNvSpPr>
            <a:spLocks noChangeArrowheads="1"/>
          </p:cNvSpPr>
          <p:nvPr/>
        </p:nvSpPr>
        <p:spPr bwMode="auto">
          <a:xfrm>
            <a:off x="0" y="28670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0" y="307657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6" name="Rectangle 43"/>
          <p:cNvSpPr>
            <a:spLocks noChangeArrowheads="1"/>
          </p:cNvSpPr>
          <p:nvPr/>
        </p:nvSpPr>
        <p:spPr bwMode="auto">
          <a:xfrm>
            <a:off x="0" y="30670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7" name="Rectangle 45"/>
          <p:cNvSpPr>
            <a:spLocks noChangeArrowheads="1"/>
          </p:cNvSpPr>
          <p:nvPr/>
        </p:nvSpPr>
        <p:spPr bwMode="auto">
          <a:xfrm>
            <a:off x="0" y="30670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8" name="Rectangle 47"/>
          <p:cNvSpPr>
            <a:spLocks noChangeArrowheads="1"/>
          </p:cNvSpPr>
          <p:nvPr/>
        </p:nvSpPr>
        <p:spPr bwMode="auto">
          <a:xfrm>
            <a:off x="0" y="30670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9" name="Rectangle 49"/>
          <p:cNvSpPr>
            <a:spLocks noChangeArrowheads="1"/>
          </p:cNvSpPr>
          <p:nvPr/>
        </p:nvSpPr>
        <p:spPr bwMode="auto">
          <a:xfrm>
            <a:off x="0" y="314801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40" name="Rectangle 51"/>
          <p:cNvSpPr>
            <a:spLocks noChangeArrowheads="1"/>
          </p:cNvSpPr>
          <p:nvPr/>
        </p:nvSpPr>
        <p:spPr bwMode="auto">
          <a:xfrm>
            <a:off x="0" y="314801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41" name="Rectangle 53"/>
          <p:cNvSpPr>
            <a:spLocks noChangeArrowheads="1"/>
          </p:cNvSpPr>
          <p:nvPr/>
        </p:nvSpPr>
        <p:spPr bwMode="auto">
          <a:xfrm>
            <a:off x="0" y="29765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42" name="Rectangle 57"/>
          <p:cNvSpPr>
            <a:spLocks noChangeArrowheads="1"/>
          </p:cNvSpPr>
          <p:nvPr/>
        </p:nvSpPr>
        <p:spPr bwMode="auto">
          <a:xfrm>
            <a:off x="0" y="29527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2" name="Line 66"/>
          <p:cNvSpPr>
            <a:spLocks noChangeShapeType="1"/>
          </p:cNvSpPr>
          <p:nvPr userDrawn="1"/>
        </p:nvSpPr>
        <p:spPr bwMode="auto">
          <a:xfrm>
            <a:off x="-3977" y="6477000"/>
            <a:ext cx="7713378" cy="0"/>
          </a:xfrm>
          <a:prstGeom prst="line">
            <a:avLst/>
          </a:prstGeom>
          <a:noFill/>
          <a:ln w="22225">
            <a:solidFill>
              <a:srgbClr val="80143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6" name="Picture 1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92" y="124961"/>
            <a:ext cx="608290" cy="71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Espace réservé du pied de page 4"/>
          <p:cNvSpPr>
            <a:spLocks/>
          </p:cNvSpPr>
          <p:nvPr userDrawn="1"/>
        </p:nvSpPr>
        <p:spPr bwMode="auto">
          <a:xfrm>
            <a:off x="306699" y="6540500"/>
            <a:ext cx="7242414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rgbClr val="80143C"/>
                </a:solidFill>
              </a:rPr>
              <a:t> </a:t>
            </a:r>
            <a:r>
              <a:rPr lang="fr-FR" altLang="fr-FR" sz="1400" dirty="0" smtClean="0">
                <a:solidFill>
                  <a:srgbClr val="80143C"/>
                </a:solidFill>
              </a:rPr>
              <a:t>|</a:t>
            </a:r>
            <a:r>
              <a:rPr lang="fr-FR" sz="1200" dirty="0" smtClean="0">
                <a:solidFill>
                  <a:srgbClr val="80143C"/>
                </a:solidFill>
              </a:rPr>
              <a:t> SDV</a:t>
            </a:r>
            <a:r>
              <a:rPr lang="fr-FR" sz="1200" baseline="0" dirty="0" smtClean="0">
                <a:solidFill>
                  <a:srgbClr val="80143C"/>
                </a:solidFill>
              </a:rPr>
              <a:t> </a:t>
            </a:r>
            <a:r>
              <a:rPr lang="fr-FR" altLang="fr-FR" sz="1400" dirty="0" smtClean="0">
                <a:solidFill>
                  <a:srgbClr val="80143C"/>
                </a:solidFill>
              </a:rPr>
              <a:t>|</a:t>
            </a:r>
            <a:r>
              <a:rPr lang="fr-FR" altLang="fr-FR" sz="1200" dirty="0" smtClean="0">
                <a:solidFill>
                  <a:srgbClr val="80143C"/>
                </a:solidFill>
              </a:rPr>
              <a:t> 14 mai </a:t>
            </a:r>
            <a:r>
              <a:rPr lang="fr-FR" altLang="fr-FR" sz="1200" kern="1200" dirty="0" smtClean="0">
                <a:solidFill>
                  <a:srgbClr val="80143C"/>
                </a:solidFill>
                <a:latin typeface="Arial" charset="0"/>
                <a:ea typeface="+mn-ea"/>
                <a:cs typeface="+mn-cs"/>
              </a:rPr>
              <a:t>2024</a:t>
            </a:r>
            <a:r>
              <a:rPr lang="fr-FR" altLang="fr-FR" sz="1200" dirty="0" smtClean="0">
                <a:solidFill>
                  <a:srgbClr val="80143C"/>
                </a:solidFill>
              </a:rPr>
              <a:t> </a:t>
            </a:r>
            <a:r>
              <a:rPr lang="fr-FR" altLang="fr-FR" sz="1400" dirty="0" smtClean="0">
                <a:solidFill>
                  <a:srgbClr val="80143C"/>
                </a:solidFill>
              </a:rPr>
              <a:t>|</a:t>
            </a:r>
            <a:r>
              <a:rPr lang="fr-FR" altLang="fr-FR" sz="1200" dirty="0" smtClean="0">
                <a:solidFill>
                  <a:srgbClr val="80143C"/>
                </a:solidFill>
              </a:rPr>
              <a:t> </a:t>
            </a:r>
            <a:r>
              <a:rPr lang="fr-FR" altLang="fr-FR" sz="1200" kern="1200" dirty="0" smtClean="0">
                <a:solidFill>
                  <a:srgbClr val="80143C"/>
                </a:solidFill>
                <a:latin typeface="Arial" charset="0"/>
                <a:ea typeface="+mn-ea"/>
                <a:cs typeface="+mn-cs"/>
              </a:rPr>
              <a:t>AAP SESAME</a:t>
            </a:r>
          </a:p>
        </p:txBody>
      </p:sp>
      <p:sp>
        <p:nvSpPr>
          <p:cNvPr id="23" name="Espace réservé du numéro de diapositive 5"/>
          <p:cNvSpPr>
            <a:spLocks/>
          </p:cNvSpPr>
          <p:nvPr userDrawn="1"/>
        </p:nvSpPr>
        <p:spPr bwMode="auto">
          <a:xfrm>
            <a:off x="-127023" y="6548639"/>
            <a:ext cx="430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ts val="1700"/>
              </a:lnSpc>
              <a:defRPr/>
            </a:pPr>
            <a:fld id="{92A2096F-D2EF-4EDB-AB09-B0992DCD92C1}" type="slidenum">
              <a:rPr lang="fr-FR" altLang="fr-FR" sz="1200" smtClean="0">
                <a:solidFill>
                  <a:srgbClr val="80143C"/>
                </a:solidFill>
                <a:cs typeface="Arial" charset="0"/>
              </a:rPr>
              <a:pPr algn="r" eaLnBrk="1" hangingPunct="1">
                <a:lnSpc>
                  <a:spcPts val="1700"/>
                </a:lnSpc>
                <a:defRPr/>
              </a:pPr>
              <a:t>‹N°›</a:t>
            </a:fld>
            <a:endParaRPr lang="fr-FR" altLang="fr-FR" sz="1200" dirty="0" smtClean="0">
              <a:solidFill>
                <a:srgbClr val="80143C"/>
              </a:solidFill>
              <a:cs typeface="Arial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1090336"/>
            <a:ext cx="7527286" cy="41534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000">
              <a:solidFill>
                <a:srgbClr val="FFFFFF"/>
              </a:solidFill>
            </a:endParaRPr>
          </a:p>
        </p:txBody>
      </p:sp>
      <p:pic>
        <p:nvPicPr>
          <p:cNvPr id="26" name="Picture 1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286" y="3328800"/>
            <a:ext cx="1950000" cy="21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 rotWithShape="1">
          <a:blip r:embed="rId5"/>
          <a:srcRect b="54337"/>
          <a:stretch/>
        </p:blipFill>
        <p:spPr>
          <a:xfrm>
            <a:off x="8600987" y="6356763"/>
            <a:ext cx="1294604" cy="5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0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Arial" pitchFamily="34" charset="0"/>
        </a:defRPr>
      </a:lvl9pPr>
    </p:titleStyle>
    <p:bodyStyle>
      <a:lvl1pPr marL="5715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5F5F5F"/>
          </a:solidFill>
          <a:latin typeface="+mn-lt"/>
          <a:ea typeface="+mn-ea"/>
          <a:cs typeface="+mn-cs"/>
        </a:defRPr>
      </a:lvl1pPr>
      <a:lvl2pPr marL="11430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" pitchFamily="18" charset="0"/>
        </a:defRPr>
      </a:lvl2pPr>
      <a:lvl3pPr marL="1562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</a:defRPr>
      </a:lvl3pPr>
      <a:lvl4pPr marL="1981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4003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8575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33147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7719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42291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43162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12" y="1145874"/>
            <a:ext cx="6788818" cy="20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738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801" y="255000"/>
            <a:ext cx="900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RÔLE DU PROJET DANS L'ATTRACTIVITÉ DU SITE</a:t>
            </a:r>
          </a:p>
        </p:txBody>
      </p:sp>
      <p:sp>
        <p:nvSpPr>
          <p:cNvPr id="3" name="Rectangle 2"/>
          <p:cNvSpPr/>
          <p:nvPr/>
        </p:nvSpPr>
        <p:spPr>
          <a:xfrm>
            <a:off x="867289" y="3087933"/>
            <a:ext cx="8018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</a:t>
            </a:r>
            <a:r>
              <a:rPr lang="fr-FR" dirty="0" smtClean="0"/>
              <a:t>enforcer l’attractivité et la place des établissements franciliens et de leurs équipes sur la scène internationale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26858" y="3672708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[critère 1, critère 4]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34917" y="5033795"/>
            <a:ext cx="3025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[voir particulièrement objectif 2]</a:t>
            </a:r>
            <a:endParaRPr lang="fr-FR" dirty="0">
              <a:solidFill>
                <a:srgbClr val="E21B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801" y="255000"/>
            <a:ext cx="900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UTILISATION ET ACCÈS DE L'ÉQUIPEMENT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873980" y="3141090"/>
            <a:ext cx="822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Conditions d'utilisation (pour les </a:t>
            </a:r>
            <a:r>
              <a:rPr lang="fr-FR" dirty="0" smtClean="0"/>
              <a:t>académiques, pour les industriels) </a:t>
            </a:r>
            <a:r>
              <a:rPr lang="fr-FR" dirty="0" smtClean="0"/>
              <a:t>et d’accès des équipements (personnel et budget)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26858" y="3725865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[critère </a:t>
            </a:r>
            <a:r>
              <a:rPr lang="fr-FR" dirty="0" smtClean="0">
                <a:solidFill>
                  <a:srgbClr val="E21B13"/>
                </a:solidFill>
              </a:rPr>
              <a:t>3d]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20717" y="4662320"/>
            <a:ext cx="232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[voir aussi objectifs 1-7]</a:t>
            </a:r>
            <a:endParaRPr lang="fr-FR" dirty="0">
              <a:solidFill>
                <a:srgbClr val="E21B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801" y="255000"/>
            <a:ext cx="900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DÉLAI D'EXÉCUTION, BUDGET ET COFINANCEMENTS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65925" y="3104707"/>
            <a:ext cx="8788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Délais d’exécution du projet, équilibre du budget, du plan de financement, des </a:t>
            </a:r>
            <a:r>
              <a:rPr lang="fr-FR" dirty="0" err="1" smtClean="0"/>
              <a:t>co-financements</a:t>
            </a:r>
            <a:r>
              <a:rPr lang="fr-FR" dirty="0" smtClean="0"/>
              <a:t> et adéquation avec le calendrier de réalisation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05593" y="3726711"/>
            <a:ext cx="1799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</a:t>
            </a:r>
            <a:r>
              <a:rPr lang="fr-FR" dirty="0" smtClean="0">
                <a:solidFill>
                  <a:srgbClr val="E21B13"/>
                </a:solidFill>
              </a:rPr>
              <a:t>critères 3a et 3b]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20717" y="4662320"/>
            <a:ext cx="232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[voir aussi objectifs 1-7]</a:t>
            </a:r>
            <a:endParaRPr lang="fr-FR" dirty="0">
              <a:solidFill>
                <a:srgbClr val="E21B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801" y="255000"/>
            <a:ext cx="900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PARTICIPATION DU PROJET D’ÉQUIPEMENT À LA 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81358" y="3024134"/>
            <a:ext cx="80925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Capacité à adosser des programmes de formation d’excellence au projet d’équipement à différents niveaux de formation (formation par la recherche, formation technique en vue d’une insertion professionnelle rapide)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i="1" dirty="0" smtClean="0"/>
              <a:t>Rappel: Une </a:t>
            </a:r>
            <a:r>
              <a:rPr lang="fr-FR" i="1" dirty="0"/>
              <a:t>lettre d’engagement concernant l’accueil de </a:t>
            </a:r>
            <a:r>
              <a:rPr lang="fr-FR" i="1" dirty="0" smtClean="0"/>
              <a:t>3 stagiaires </a:t>
            </a:r>
            <a:r>
              <a:rPr lang="fr-FR" i="1" dirty="0"/>
              <a:t>dans le cadre de </a:t>
            </a:r>
            <a:r>
              <a:rPr lang="fr-FR" i="1" dirty="0" smtClean="0"/>
              <a:t>la mesure </a:t>
            </a:r>
            <a:r>
              <a:rPr lang="fr-FR" i="1" dirty="0"/>
              <a:t>« </a:t>
            </a:r>
            <a:r>
              <a:rPr lang="fr-FR" i="1" dirty="0" smtClean="0"/>
              <a:t>Trouver un stage » doit être jointe au dossier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94961" y="3885908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[critère </a:t>
            </a:r>
            <a:r>
              <a:rPr lang="fr-FR" dirty="0" smtClean="0">
                <a:solidFill>
                  <a:srgbClr val="E21B13"/>
                </a:solidFill>
              </a:rPr>
              <a:t>2c]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20717" y="5471945"/>
            <a:ext cx="232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[voir aussi objectifs 1-7]</a:t>
            </a:r>
            <a:endParaRPr lang="fr-FR" dirty="0">
              <a:solidFill>
                <a:srgbClr val="E21B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801" y="255000"/>
            <a:ext cx="900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VALORISATION ATTENDUE DES TRAVAUX ET COMPETENCES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0724" y="2485524"/>
            <a:ext cx="80925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Stratégie de valorisation des travaux et des compétences en lien avec les acteurs du territoire, y compris par l’ouverture des résultats de la recherche au grand public (nombre de contrats / partenariats attendus avec des partenaires publics et/ou privés colloque et/ou accueil du grand public au sein des équipes de recherche, publications à visée grand public...) </a:t>
            </a:r>
            <a:r>
              <a:rPr lang="fr-FR" dirty="0" smtClean="0"/>
              <a:t>;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Publications </a:t>
            </a:r>
            <a:r>
              <a:rPr lang="fr-FR" dirty="0"/>
              <a:t>scientifiques des responsables de l’équipement.</a:t>
            </a:r>
          </a:p>
          <a:p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052429" y="3762796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[critère </a:t>
            </a:r>
            <a:r>
              <a:rPr lang="fr-FR" dirty="0" smtClean="0">
                <a:solidFill>
                  <a:srgbClr val="E21B13"/>
                </a:solidFill>
              </a:rPr>
              <a:t>2e]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13444" y="4712148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[critère </a:t>
            </a:r>
            <a:r>
              <a:rPr lang="fr-FR" dirty="0" smtClean="0">
                <a:solidFill>
                  <a:srgbClr val="E21B13"/>
                </a:solidFill>
              </a:rPr>
              <a:t>2f]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20717" y="5471945"/>
            <a:ext cx="232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[voir aussi objectifs 1-7]</a:t>
            </a:r>
            <a:endParaRPr lang="fr-FR" dirty="0">
              <a:solidFill>
                <a:srgbClr val="E21B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45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6" y="3429000"/>
            <a:ext cx="6905625" cy="2362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358" y="1174725"/>
            <a:ext cx="6581962" cy="20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4881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1433512"/>
            <a:ext cx="72866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2736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749" y="292587"/>
            <a:ext cx="5902146" cy="63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4293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790575"/>
            <a:ext cx="7200900" cy="52768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9892" y="2552408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[objectif 1]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19892" y="2947695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[objectif 2]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9892" y="3259723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[objectif 3]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9892" y="3619749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[objectif 4]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9892" y="4171533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[objectif 5]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9892" y="4962982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[objectif 6]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9892" y="5443370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[objectif 7]</a:t>
            </a:r>
            <a:endParaRPr lang="fr-FR" dirty="0">
              <a:solidFill>
                <a:srgbClr val="E21B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6313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766762"/>
            <a:ext cx="7372350" cy="55149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618323" y="845343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1A427B"/>
                </a:solidFill>
              </a:rPr>
              <a:t>(</a:t>
            </a:r>
            <a:r>
              <a:rPr lang="fr-FR" b="1" dirty="0" smtClean="0">
                <a:solidFill>
                  <a:srgbClr val="1A427B"/>
                </a:solidFill>
              </a:rPr>
              <a:t>1/2)</a:t>
            </a:r>
            <a:endParaRPr lang="fr-FR" b="1" dirty="0">
              <a:solidFill>
                <a:srgbClr val="1A4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930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06506" y="2176791"/>
            <a:ext cx="6382566" cy="215621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F5F5F"/>
                </a:solidFill>
                <a:latin typeface="Arial" pitchFamily="34" charset="0"/>
              </a:defRPr>
            </a:lvl9pPr>
          </a:lstStyle>
          <a:p>
            <a:r>
              <a:rPr lang="fr-FR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Titre du projet</a:t>
            </a:r>
          </a:p>
          <a:p>
            <a:r>
              <a:rPr lang="fr-FR" sz="3600" i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Nom du porteur</a:t>
            </a:r>
            <a:endParaRPr lang="fr-FR" sz="3600" i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0119" y="5316271"/>
            <a:ext cx="9022022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rgbClr val="FF0000"/>
                </a:solidFill>
              </a:rPr>
              <a:t>NB : Le texte de l’APP est positionné en fin de diaporama.</a:t>
            </a:r>
          </a:p>
          <a:p>
            <a:pPr>
              <a:spcAft>
                <a:spcPts val="600"/>
              </a:spcAft>
            </a:pPr>
            <a:r>
              <a:rPr lang="fr-FR" sz="1400" i="1" dirty="0" smtClean="0">
                <a:solidFill>
                  <a:srgbClr val="FF0000"/>
                </a:solidFill>
              </a:rPr>
              <a:t>Les </a:t>
            </a:r>
            <a:r>
              <a:rPr lang="fr-FR" sz="1400" b="1" i="1" dirty="0" smtClean="0">
                <a:solidFill>
                  <a:srgbClr val="FF0000"/>
                </a:solidFill>
              </a:rPr>
              <a:t>critères de sélections </a:t>
            </a:r>
            <a:r>
              <a:rPr lang="fr-FR" sz="1400" i="1" dirty="0" smtClean="0">
                <a:solidFill>
                  <a:srgbClr val="FF0000"/>
                </a:solidFill>
              </a:rPr>
              <a:t>des projets (</a:t>
            </a:r>
            <a:r>
              <a:rPr lang="fr-FR" sz="1400" i="1" dirty="0" err="1" smtClean="0">
                <a:solidFill>
                  <a:srgbClr val="FF0000"/>
                </a:solidFill>
              </a:rPr>
              <a:t>IdF</a:t>
            </a:r>
            <a:r>
              <a:rPr lang="fr-FR" sz="1400" i="1" dirty="0" smtClean="0">
                <a:solidFill>
                  <a:srgbClr val="FF0000"/>
                </a:solidFill>
              </a:rPr>
              <a:t>, </a:t>
            </a:r>
            <a:r>
              <a:rPr lang="fr-FR" sz="1400" i="1" dirty="0" err="1" smtClean="0">
                <a:solidFill>
                  <a:srgbClr val="FF0000"/>
                </a:solidFill>
              </a:rPr>
              <a:t>UPSaclay</a:t>
            </a:r>
            <a:r>
              <a:rPr lang="fr-FR" sz="1400" i="1" dirty="0" smtClean="0">
                <a:solidFill>
                  <a:srgbClr val="FF0000"/>
                </a:solidFill>
              </a:rPr>
              <a:t>) sont rappelés dans la diapositive suivante !</a:t>
            </a:r>
          </a:p>
          <a:p>
            <a:r>
              <a:rPr lang="fr-FR" sz="1400" i="1" dirty="0">
                <a:solidFill>
                  <a:srgbClr val="FF0000"/>
                </a:solidFill>
              </a:rPr>
              <a:t>Aussi, pour </a:t>
            </a:r>
            <a:r>
              <a:rPr lang="fr-FR" sz="1400" i="1" dirty="0" smtClean="0">
                <a:solidFill>
                  <a:srgbClr val="FF0000"/>
                </a:solidFill>
              </a:rPr>
              <a:t>mémoire, la subvention </a:t>
            </a:r>
            <a:r>
              <a:rPr lang="fr-FR" sz="1400" i="1" dirty="0">
                <a:solidFill>
                  <a:srgbClr val="FF0000"/>
                </a:solidFill>
              </a:rPr>
              <a:t>moyenne pour un projet SESAME </a:t>
            </a:r>
            <a:r>
              <a:rPr lang="fr-FR" sz="1400" i="1" dirty="0" smtClean="0">
                <a:solidFill>
                  <a:srgbClr val="FF0000"/>
                </a:solidFill>
              </a:rPr>
              <a:t>a été …</a:t>
            </a:r>
          </a:p>
          <a:p>
            <a:r>
              <a:rPr lang="fr-FR" sz="1400" i="1" dirty="0" smtClean="0">
                <a:solidFill>
                  <a:srgbClr val="FF0000"/>
                </a:solidFill>
              </a:rPr>
              <a:t>… en </a:t>
            </a:r>
            <a:r>
              <a:rPr lang="fr-FR" sz="1400" i="1" dirty="0">
                <a:solidFill>
                  <a:srgbClr val="FF0000"/>
                </a:solidFill>
              </a:rPr>
              <a:t>2021 </a:t>
            </a:r>
            <a:r>
              <a:rPr lang="fr-FR" sz="1400" i="1" dirty="0" smtClean="0">
                <a:solidFill>
                  <a:srgbClr val="FF0000"/>
                </a:solidFill>
              </a:rPr>
              <a:t>de </a:t>
            </a:r>
            <a:r>
              <a:rPr lang="fr-FR" sz="1400" b="1" i="1" dirty="0">
                <a:solidFill>
                  <a:srgbClr val="FF0000"/>
                </a:solidFill>
              </a:rPr>
              <a:t>409 000 € </a:t>
            </a:r>
            <a:r>
              <a:rPr lang="fr-FR" sz="1400" b="1" i="1" dirty="0" smtClean="0">
                <a:solidFill>
                  <a:srgbClr val="FF0000"/>
                </a:solidFill>
              </a:rPr>
              <a:t>HT</a:t>
            </a:r>
            <a:r>
              <a:rPr lang="fr-FR" sz="1400" i="1" dirty="0" smtClean="0">
                <a:solidFill>
                  <a:srgbClr val="FF0000"/>
                </a:solidFill>
              </a:rPr>
              <a:t>, en 2022 de </a:t>
            </a:r>
            <a:r>
              <a:rPr lang="fr-FR" sz="1400" b="1" i="1" dirty="0" smtClean="0">
                <a:solidFill>
                  <a:srgbClr val="FF0000"/>
                </a:solidFill>
              </a:rPr>
              <a:t>502 000 € HT</a:t>
            </a:r>
            <a:r>
              <a:rPr lang="fr-FR" sz="1400" i="1" dirty="0" smtClean="0">
                <a:solidFill>
                  <a:srgbClr val="FF0000"/>
                </a:solidFill>
              </a:rPr>
              <a:t>, </a:t>
            </a:r>
            <a:r>
              <a:rPr lang="fr-FR" sz="1400" i="1" dirty="0" smtClean="0">
                <a:solidFill>
                  <a:srgbClr val="FF0000"/>
                </a:solidFill>
              </a:rPr>
              <a:t>en </a:t>
            </a:r>
            <a:r>
              <a:rPr lang="fr-FR" sz="1400" i="1" dirty="0" smtClean="0">
                <a:solidFill>
                  <a:srgbClr val="FF0000"/>
                </a:solidFill>
              </a:rPr>
              <a:t>2023 de </a:t>
            </a:r>
            <a:r>
              <a:rPr lang="fr-FR" sz="1400" b="1" i="1" dirty="0" smtClean="0">
                <a:solidFill>
                  <a:srgbClr val="FF0000"/>
                </a:solidFill>
              </a:rPr>
              <a:t>426 000 € </a:t>
            </a:r>
            <a:r>
              <a:rPr lang="fr-FR" sz="1400" b="1" i="1" dirty="0" smtClean="0">
                <a:solidFill>
                  <a:srgbClr val="FF0000"/>
                </a:solidFill>
              </a:rPr>
              <a:t>HT </a:t>
            </a:r>
            <a:r>
              <a:rPr lang="fr-FR" sz="1400" i="1" dirty="0" smtClean="0">
                <a:solidFill>
                  <a:srgbClr val="FF0000"/>
                </a:solidFill>
              </a:rPr>
              <a:t>et en 2024, de </a:t>
            </a:r>
            <a:r>
              <a:rPr lang="fr-FR" sz="1400" b="1" i="1" dirty="0" smtClean="0">
                <a:solidFill>
                  <a:srgbClr val="FF0000"/>
                </a:solidFill>
              </a:rPr>
              <a:t>501 151 € HT</a:t>
            </a:r>
            <a:endParaRPr lang="fr-FR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46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b="90414"/>
          <a:stretch/>
        </p:blipFill>
        <p:spPr>
          <a:xfrm>
            <a:off x="1266825" y="757238"/>
            <a:ext cx="7372350" cy="5286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" y="1376362"/>
            <a:ext cx="7124700" cy="39528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18323" y="845343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1A427B"/>
                </a:solidFill>
              </a:rPr>
              <a:t>(</a:t>
            </a:r>
            <a:r>
              <a:rPr lang="fr-FR" b="1" dirty="0">
                <a:solidFill>
                  <a:srgbClr val="1A427B"/>
                </a:solidFill>
              </a:rPr>
              <a:t>2</a:t>
            </a:r>
            <a:r>
              <a:rPr lang="fr-FR" b="1" dirty="0" smtClean="0">
                <a:solidFill>
                  <a:srgbClr val="1A427B"/>
                </a:solidFill>
              </a:rPr>
              <a:t>/2)</a:t>
            </a:r>
            <a:endParaRPr lang="fr-FR" b="1" dirty="0">
              <a:solidFill>
                <a:srgbClr val="1A4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4975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4602"/>
          <a:stretch/>
        </p:blipFill>
        <p:spPr>
          <a:xfrm>
            <a:off x="1319212" y="1311442"/>
            <a:ext cx="7267575" cy="22531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b="93329"/>
          <a:stretch/>
        </p:blipFill>
        <p:spPr>
          <a:xfrm>
            <a:off x="279566" y="516731"/>
            <a:ext cx="7577239" cy="54804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208998" y="570749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1A427B"/>
                </a:solidFill>
              </a:rPr>
              <a:t>(1/3)</a:t>
            </a:r>
            <a:endParaRPr lang="fr-FR" b="1" dirty="0">
              <a:solidFill>
                <a:srgbClr val="1A4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3239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93099"/>
          <a:stretch/>
        </p:blipFill>
        <p:spPr>
          <a:xfrm>
            <a:off x="1791711" y="5569804"/>
            <a:ext cx="6139004" cy="4593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b="43496"/>
          <a:stretch/>
        </p:blipFill>
        <p:spPr>
          <a:xfrm>
            <a:off x="1443037" y="1079083"/>
            <a:ext cx="7019925" cy="36974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t="89359"/>
          <a:stretch/>
        </p:blipFill>
        <p:spPr>
          <a:xfrm>
            <a:off x="1443037" y="4801484"/>
            <a:ext cx="7019925" cy="6963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363" y="5622132"/>
            <a:ext cx="6743700" cy="6667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b="93329"/>
          <a:stretch/>
        </p:blipFill>
        <p:spPr>
          <a:xfrm>
            <a:off x="279566" y="516731"/>
            <a:ext cx="7577239" cy="54804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208998" y="570749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1A427B"/>
                </a:solidFill>
              </a:rPr>
              <a:t>(2/3</a:t>
            </a:r>
            <a:r>
              <a:rPr lang="fr-FR" b="1" dirty="0" smtClean="0">
                <a:solidFill>
                  <a:srgbClr val="1A427B"/>
                </a:solidFill>
              </a:rPr>
              <a:t>)</a:t>
            </a:r>
            <a:endParaRPr lang="fr-FR" b="1" dirty="0">
              <a:solidFill>
                <a:srgbClr val="1A4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6034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45" y="1073630"/>
            <a:ext cx="7134225" cy="54387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b="93329"/>
          <a:stretch/>
        </p:blipFill>
        <p:spPr>
          <a:xfrm>
            <a:off x="279566" y="516731"/>
            <a:ext cx="7577239" cy="54804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208998" y="570749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1A427B"/>
                </a:solidFill>
              </a:rPr>
              <a:t>(3/3</a:t>
            </a:r>
            <a:r>
              <a:rPr lang="fr-FR" b="1" dirty="0" smtClean="0">
                <a:solidFill>
                  <a:srgbClr val="1A427B"/>
                </a:solidFill>
              </a:rPr>
              <a:t>)</a:t>
            </a:r>
            <a:endParaRPr lang="fr-FR" b="1" dirty="0">
              <a:solidFill>
                <a:srgbClr val="1A4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990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20" y="327422"/>
            <a:ext cx="7105650" cy="34480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t="5578"/>
          <a:stretch/>
        </p:blipFill>
        <p:spPr>
          <a:xfrm>
            <a:off x="1065045" y="3775472"/>
            <a:ext cx="6981825" cy="26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866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653"/>
          <a:stretch/>
        </p:blipFill>
        <p:spPr>
          <a:xfrm>
            <a:off x="1449640" y="304799"/>
            <a:ext cx="6008742" cy="62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9290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76212"/>
            <a:ext cx="7086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9726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66691"/>
          <a:stretch/>
        </p:blipFill>
        <p:spPr>
          <a:xfrm>
            <a:off x="1409700" y="176213"/>
            <a:ext cx="7086600" cy="21669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882" y="2317082"/>
            <a:ext cx="69818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4134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82" y="202406"/>
            <a:ext cx="23241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5486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223837"/>
            <a:ext cx="76390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683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1003" y="689995"/>
            <a:ext cx="937592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FR" sz="1400" b="1" dirty="0">
                <a:solidFill>
                  <a:srgbClr val="E21B13"/>
                </a:solidFill>
              </a:rPr>
              <a:t>CRITERE 1 : Qualité scientifique et pertinence du projet</a:t>
            </a:r>
            <a:endParaRPr lang="fr-FR" sz="1400" dirty="0">
              <a:solidFill>
                <a:srgbClr val="E21B13"/>
              </a:solidFill>
            </a:endParaRPr>
          </a:p>
          <a:p>
            <a:pPr>
              <a:spcAft>
                <a:spcPts val="300"/>
              </a:spcAft>
            </a:pPr>
            <a:r>
              <a:rPr lang="fr-FR" sz="1200" b="1" dirty="0" smtClean="0"/>
              <a:t>1a</a:t>
            </a:r>
            <a:r>
              <a:rPr lang="fr-FR" sz="1200" dirty="0" smtClean="0"/>
              <a:t> - Qualité </a:t>
            </a:r>
            <a:r>
              <a:rPr lang="fr-FR" sz="1200" dirty="0"/>
              <a:t>du projet scientifique et des équipes impliquées ; </a:t>
            </a:r>
          </a:p>
          <a:p>
            <a:pPr>
              <a:spcAft>
                <a:spcPts val="300"/>
              </a:spcAft>
            </a:pPr>
            <a:r>
              <a:rPr lang="fr-FR" sz="1200" b="1" dirty="0" smtClean="0"/>
              <a:t>1b</a:t>
            </a:r>
            <a:r>
              <a:rPr lang="fr-FR" sz="1200" dirty="0" smtClean="0"/>
              <a:t> - </a:t>
            </a:r>
            <a:r>
              <a:rPr lang="fr-FR" sz="1200" dirty="0"/>
              <a:t>Caractère innovant et originalité du projet de recherche ; </a:t>
            </a:r>
          </a:p>
          <a:p>
            <a:pPr>
              <a:spcAft>
                <a:spcPts val="300"/>
              </a:spcAft>
            </a:pPr>
            <a:r>
              <a:rPr lang="fr-FR" sz="1200" b="1" dirty="0" smtClean="0"/>
              <a:t>1c</a:t>
            </a:r>
            <a:r>
              <a:rPr lang="fr-FR" sz="1200" dirty="0" smtClean="0"/>
              <a:t> - </a:t>
            </a:r>
            <a:r>
              <a:rPr lang="fr-FR" sz="1200" dirty="0"/>
              <a:t>Pertinence de l’équipement au regard du projet scientifique, de l’existant et des équipements similaires en Île-de-France ; </a:t>
            </a:r>
          </a:p>
          <a:p>
            <a:pPr>
              <a:spcAft>
                <a:spcPts val="300"/>
              </a:spcAft>
            </a:pPr>
            <a:r>
              <a:rPr lang="fr-FR" sz="1200" b="1" dirty="0" smtClean="0"/>
              <a:t>1d</a:t>
            </a:r>
            <a:r>
              <a:rPr lang="fr-FR" sz="1200" dirty="0" smtClean="0"/>
              <a:t> - </a:t>
            </a:r>
            <a:r>
              <a:rPr lang="fr-FR" sz="1200" dirty="0"/>
              <a:t>Inscription cohérente du projet dans la stratégie scientifique de l’établissement porteur du projet afin de concourir à sa structuration et son attractivité. </a:t>
            </a:r>
          </a:p>
          <a:p>
            <a:pPr>
              <a:lnSpc>
                <a:spcPts val="1000"/>
              </a:lnSpc>
            </a:pPr>
            <a:r>
              <a:rPr lang="fr-FR" sz="1400" dirty="0"/>
              <a:t>  </a:t>
            </a:r>
          </a:p>
          <a:p>
            <a:pPr>
              <a:spcAft>
                <a:spcPts val="300"/>
              </a:spcAft>
            </a:pPr>
            <a:r>
              <a:rPr lang="fr-FR" sz="1400" b="1" dirty="0">
                <a:solidFill>
                  <a:srgbClr val="E21B13"/>
                </a:solidFill>
              </a:rPr>
              <a:t>CRITERE </a:t>
            </a:r>
            <a:r>
              <a:rPr lang="fr-FR" sz="1400" b="1" dirty="0" smtClean="0">
                <a:solidFill>
                  <a:srgbClr val="E21B13"/>
                </a:solidFill>
              </a:rPr>
              <a:t>2</a:t>
            </a:r>
            <a:r>
              <a:rPr lang="fr-FR" sz="1400" b="1" dirty="0">
                <a:solidFill>
                  <a:srgbClr val="E21B13"/>
                </a:solidFill>
              </a:rPr>
              <a:t> : Impact global du </a:t>
            </a:r>
            <a:r>
              <a:rPr lang="fr-FR" sz="1400" b="1" dirty="0" smtClean="0">
                <a:solidFill>
                  <a:srgbClr val="E21B13"/>
                </a:solidFill>
              </a:rPr>
              <a:t>projet </a:t>
            </a:r>
            <a:r>
              <a:rPr lang="fr-FR" sz="1400" dirty="0" smtClean="0">
                <a:solidFill>
                  <a:srgbClr val="E21B13"/>
                </a:solidFill>
              </a:rPr>
              <a:t>(pour la communauté scientifique, le tissu économique, le territoire)</a:t>
            </a:r>
            <a:endParaRPr lang="fr-FR" sz="1400" dirty="0">
              <a:solidFill>
                <a:srgbClr val="E21B13"/>
              </a:solidFill>
            </a:endParaRPr>
          </a:p>
          <a:p>
            <a:pPr>
              <a:spcAft>
                <a:spcPts val="300"/>
              </a:spcAft>
            </a:pPr>
            <a:r>
              <a:rPr lang="fr-FR" sz="1200" b="1" dirty="0" smtClean="0"/>
              <a:t>2a</a:t>
            </a:r>
            <a:r>
              <a:rPr lang="fr-FR" sz="1200" dirty="0" smtClean="0"/>
              <a:t> - </a:t>
            </a:r>
            <a:r>
              <a:rPr lang="fr-FR" sz="1200" dirty="0"/>
              <a:t>Interdisciplinarité, collaborations académiques, caractère fédérateur (participation de plusieurs équipes au projet) et mutualisation des équipements entre différents laboratoires, partages d’expériences et synergies de compétences entre équipes ; </a:t>
            </a:r>
          </a:p>
          <a:p>
            <a:pPr>
              <a:spcAft>
                <a:spcPts val="300"/>
              </a:spcAft>
            </a:pPr>
            <a:r>
              <a:rPr lang="fr-FR" sz="1200" b="1" dirty="0" smtClean="0"/>
              <a:t>2b</a:t>
            </a:r>
            <a:r>
              <a:rPr lang="fr-FR" sz="1200" dirty="0" smtClean="0"/>
              <a:t> - </a:t>
            </a:r>
            <a:r>
              <a:rPr lang="fr-FR" sz="1200" dirty="0"/>
              <a:t>Ouverture de l’équipement et des savoir-faire relatifs à l’utilisation de ces équipements aux entreprises franciliennes en vue de favoriser la recherche partenariale et plus largement la constitution de liens entre les laboratoires et les entreprises du territoire </a:t>
            </a:r>
            <a:r>
              <a:rPr lang="fr-FR" sz="1200" dirty="0" smtClean="0"/>
              <a:t>;</a:t>
            </a:r>
            <a:endParaRPr lang="fr-FR" sz="1200" dirty="0"/>
          </a:p>
          <a:p>
            <a:pPr>
              <a:spcAft>
                <a:spcPts val="300"/>
              </a:spcAft>
            </a:pPr>
            <a:r>
              <a:rPr lang="fr-FR" sz="1200" b="1" dirty="0" smtClean="0"/>
              <a:t>2c</a:t>
            </a:r>
            <a:r>
              <a:rPr lang="fr-FR" sz="1200" dirty="0" smtClean="0"/>
              <a:t> - </a:t>
            </a:r>
            <a:r>
              <a:rPr lang="fr-FR" sz="1200" dirty="0"/>
              <a:t>Adossement du projet d’équipement à des programmes de formation d’excellence (formation par la recherche ou formation technique en vue d’une insertion professionnelle rapide) ; </a:t>
            </a:r>
          </a:p>
          <a:p>
            <a:pPr>
              <a:spcAft>
                <a:spcPts val="300"/>
              </a:spcAft>
            </a:pPr>
            <a:r>
              <a:rPr lang="fr-FR" sz="1200" b="1" dirty="0" smtClean="0"/>
              <a:t>2d</a:t>
            </a:r>
            <a:r>
              <a:rPr lang="fr-FR" sz="1200" dirty="0" smtClean="0"/>
              <a:t> - </a:t>
            </a:r>
            <a:r>
              <a:rPr lang="fr-FR" sz="1200" dirty="0"/>
              <a:t>Contribution au rayonnement international de la région Île-de-France par l’acquisition d’équipements d’envergure internationale ou la création de nouveaux dispositifs de recherche n’existant pas ailleurs ; </a:t>
            </a:r>
          </a:p>
          <a:p>
            <a:pPr>
              <a:spcAft>
                <a:spcPts val="300"/>
              </a:spcAft>
            </a:pPr>
            <a:r>
              <a:rPr lang="fr-FR" sz="1200" b="1" dirty="0" smtClean="0"/>
              <a:t>2e</a:t>
            </a:r>
            <a:r>
              <a:rPr lang="fr-FR" sz="1200" dirty="0" smtClean="0"/>
              <a:t> - </a:t>
            </a:r>
            <a:r>
              <a:rPr lang="fr-FR" sz="1200" dirty="0"/>
              <a:t>Stratégie de valorisation des travaux et des compétences en lien avec les acteurs du territoire, y compris par l’ouverture des résultats de la recherche au grand public (nombre de contrats / partenariats attendus avec des partenaires publics et/ou privés colloque et/ou accueil du grand public au sein des équipes de recherche, publications à visée grand public...) ; </a:t>
            </a:r>
          </a:p>
          <a:p>
            <a:pPr>
              <a:spcAft>
                <a:spcPts val="300"/>
              </a:spcAft>
            </a:pPr>
            <a:r>
              <a:rPr lang="fr-FR" sz="1200" b="1" dirty="0" smtClean="0"/>
              <a:t>2f</a:t>
            </a:r>
            <a:r>
              <a:rPr lang="fr-FR" sz="1200" dirty="0" smtClean="0"/>
              <a:t> - </a:t>
            </a:r>
            <a:r>
              <a:rPr lang="fr-FR" sz="1200" dirty="0" smtClean="0"/>
              <a:t>Publications </a:t>
            </a:r>
            <a:r>
              <a:rPr lang="fr-FR" sz="1200" dirty="0"/>
              <a:t>scientifiques des responsables de </a:t>
            </a:r>
            <a:r>
              <a:rPr lang="fr-FR" sz="1200" dirty="0" smtClean="0"/>
              <a:t>l’équipement</a:t>
            </a:r>
            <a:r>
              <a:rPr lang="fr-FR" sz="1200" dirty="0"/>
              <a:t>.</a:t>
            </a:r>
            <a:endParaRPr lang="fr-FR" sz="1200" dirty="0" smtClean="0"/>
          </a:p>
          <a:p>
            <a:pPr>
              <a:lnSpc>
                <a:spcPts val="1000"/>
              </a:lnSpc>
            </a:pPr>
            <a:endParaRPr lang="fr-FR" sz="1400" b="1" dirty="0" smtClean="0">
              <a:solidFill>
                <a:srgbClr val="E21B13"/>
              </a:solidFill>
            </a:endParaRPr>
          </a:p>
          <a:p>
            <a:pPr>
              <a:spcAft>
                <a:spcPts val="300"/>
              </a:spcAft>
            </a:pPr>
            <a:r>
              <a:rPr lang="fr-FR" sz="1400" b="1" dirty="0" smtClean="0">
                <a:solidFill>
                  <a:srgbClr val="E21B13"/>
                </a:solidFill>
              </a:rPr>
              <a:t>CRITERE 3</a:t>
            </a:r>
            <a:r>
              <a:rPr lang="fr-FR" sz="1400" b="1" dirty="0">
                <a:solidFill>
                  <a:srgbClr val="E21B13"/>
                </a:solidFill>
              </a:rPr>
              <a:t> : </a:t>
            </a:r>
            <a:r>
              <a:rPr lang="fr-FR" sz="1400" b="1" dirty="0" smtClean="0">
                <a:solidFill>
                  <a:srgbClr val="E21B13"/>
                </a:solidFill>
              </a:rPr>
              <a:t>Organisation du </a:t>
            </a:r>
            <a:r>
              <a:rPr lang="fr-FR" sz="1400" b="1" dirty="0">
                <a:solidFill>
                  <a:srgbClr val="E21B13"/>
                </a:solidFill>
              </a:rPr>
              <a:t>projet et de sa faisabilité</a:t>
            </a:r>
            <a:endParaRPr lang="fr-FR" sz="1400" dirty="0">
              <a:solidFill>
                <a:srgbClr val="E21B13"/>
              </a:solidFill>
            </a:endParaRPr>
          </a:p>
          <a:p>
            <a:pPr>
              <a:spcAft>
                <a:spcPts val="300"/>
              </a:spcAft>
            </a:pPr>
            <a:r>
              <a:rPr lang="fr-FR" sz="1200" b="1" dirty="0" smtClean="0"/>
              <a:t>3a</a:t>
            </a:r>
            <a:r>
              <a:rPr lang="fr-FR" sz="1200" dirty="0" smtClean="0"/>
              <a:t> - </a:t>
            </a:r>
            <a:r>
              <a:rPr lang="fr-FR" sz="1200" dirty="0"/>
              <a:t>Délais d’exécution du projet ; </a:t>
            </a:r>
          </a:p>
          <a:p>
            <a:pPr>
              <a:spcAft>
                <a:spcPts val="300"/>
              </a:spcAft>
            </a:pPr>
            <a:r>
              <a:rPr lang="fr-FR" sz="1200" b="1" dirty="0" smtClean="0"/>
              <a:t>3b</a:t>
            </a:r>
            <a:r>
              <a:rPr lang="fr-FR" sz="1200" dirty="0" smtClean="0"/>
              <a:t> - </a:t>
            </a:r>
            <a:r>
              <a:rPr lang="fr-FR" sz="1200" dirty="0"/>
              <a:t>Equilibre du budget, du plan de financement, des co-financements et adéquation avec le calendrier de réalisation ; </a:t>
            </a:r>
          </a:p>
          <a:p>
            <a:pPr>
              <a:spcAft>
                <a:spcPts val="300"/>
              </a:spcAft>
            </a:pPr>
            <a:r>
              <a:rPr lang="fr-FR" sz="1200" b="1" dirty="0" smtClean="0"/>
              <a:t>3c</a:t>
            </a:r>
            <a:r>
              <a:rPr lang="fr-FR" sz="1200" dirty="0" smtClean="0"/>
              <a:t> - </a:t>
            </a:r>
            <a:r>
              <a:rPr lang="fr-FR" sz="1200" dirty="0"/>
              <a:t>Adéquation entre le matériel demandé et le(s) projet(s) associé(s</a:t>
            </a:r>
            <a:r>
              <a:rPr lang="fr-FR" sz="1200" dirty="0" smtClean="0"/>
              <a:t>) ;</a:t>
            </a:r>
            <a:endParaRPr lang="fr-FR" sz="1200" dirty="0"/>
          </a:p>
          <a:p>
            <a:pPr>
              <a:spcAft>
                <a:spcPts val="300"/>
              </a:spcAft>
            </a:pPr>
            <a:r>
              <a:rPr lang="fr-FR" sz="1200" b="1" dirty="0" smtClean="0"/>
              <a:t>3d</a:t>
            </a:r>
            <a:r>
              <a:rPr lang="fr-FR" sz="1200" dirty="0" smtClean="0"/>
              <a:t> - </a:t>
            </a:r>
            <a:r>
              <a:rPr lang="fr-FR" sz="1200" dirty="0"/>
              <a:t>Conditions d'utilisation et d’accès des équipements (personnel et budget</a:t>
            </a:r>
            <a:r>
              <a:rPr lang="fr-FR" sz="1200" dirty="0" smtClean="0"/>
              <a:t>).</a:t>
            </a:r>
            <a:endParaRPr lang="fr-FR" sz="1200" dirty="0"/>
          </a:p>
          <a:p>
            <a:pPr>
              <a:lnSpc>
                <a:spcPts val="1000"/>
              </a:lnSpc>
            </a:pPr>
            <a:endParaRPr lang="fr-FR" sz="1200" dirty="0" smtClean="0"/>
          </a:p>
          <a:p>
            <a:pPr>
              <a:spcAft>
                <a:spcPts val="300"/>
              </a:spcAft>
            </a:pPr>
            <a:r>
              <a:rPr lang="fr-FR" sz="1400" b="1" dirty="0" smtClean="0">
                <a:solidFill>
                  <a:srgbClr val="64003E"/>
                </a:solidFill>
              </a:rPr>
              <a:t>CRITERE 4 : Plus-value </a:t>
            </a:r>
            <a:r>
              <a:rPr lang="fr-FR" sz="1400" b="1" dirty="0">
                <a:solidFill>
                  <a:srgbClr val="64003E"/>
                </a:solidFill>
              </a:rPr>
              <a:t>collective pour </a:t>
            </a:r>
            <a:r>
              <a:rPr lang="fr-FR" sz="1400" b="1" dirty="0" smtClean="0">
                <a:solidFill>
                  <a:srgbClr val="64003E"/>
                </a:solidFill>
              </a:rPr>
              <a:t>l'Université </a:t>
            </a:r>
            <a:r>
              <a:rPr lang="fr-FR" sz="1400" b="1" dirty="0" err="1" smtClean="0">
                <a:solidFill>
                  <a:srgbClr val="64003E"/>
                </a:solidFill>
              </a:rPr>
              <a:t>Paris-Saclay</a:t>
            </a:r>
            <a:endParaRPr lang="fr-FR" sz="1400" b="1" dirty="0">
              <a:solidFill>
                <a:srgbClr val="64003E"/>
              </a:solidFill>
            </a:endParaRPr>
          </a:p>
          <a:p>
            <a:pPr>
              <a:spcAft>
                <a:spcPts val="300"/>
              </a:spcAft>
            </a:pPr>
            <a:r>
              <a:rPr lang="fr-FR" sz="1200" b="1" dirty="0" smtClean="0"/>
              <a:t>4</a:t>
            </a:r>
            <a:r>
              <a:rPr lang="fr-FR" sz="1200" dirty="0" smtClean="0"/>
              <a:t> – Intérêt pour la GS porteuse, pour les GS, pour le domaine, pour l’Université Paris-Saclay. 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311003" y="282222"/>
            <a:ext cx="9283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Critères qui seront utilisés par  </a:t>
            </a:r>
            <a:r>
              <a:rPr lang="fr-FR" b="1" dirty="0" err="1" smtClean="0"/>
              <a:t>UPSaclay</a:t>
            </a:r>
            <a:r>
              <a:rPr lang="fr-FR" b="1" dirty="0" smtClean="0"/>
              <a:t>  / Région Ile-d   dans la sélection des projets</a:t>
            </a:r>
          </a:p>
        </p:txBody>
      </p:sp>
      <p:pic>
        <p:nvPicPr>
          <p:cNvPr id="11" name="Picture 2" descr="SPS - Saclay Plant Sciences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2977" r="3119" b="57209"/>
          <a:stretch/>
        </p:blipFill>
        <p:spPr bwMode="auto">
          <a:xfrm>
            <a:off x="3432768" y="227000"/>
            <a:ext cx="960363" cy="4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9320" t="12003" r="9679" b="19184"/>
          <a:stretch/>
        </p:blipFill>
        <p:spPr>
          <a:xfrm>
            <a:off x="4585311" y="265396"/>
            <a:ext cx="1284648" cy="3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531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7374" y="-7374"/>
            <a:ext cx="9906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72777"/>
          <a:stretch/>
        </p:blipFill>
        <p:spPr>
          <a:xfrm>
            <a:off x="1133475" y="223837"/>
            <a:ext cx="7639050" cy="17450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904"/>
          <a:stretch/>
        </p:blipFill>
        <p:spPr>
          <a:xfrm>
            <a:off x="1422587" y="1976283"/>
            <a:ext cx="6762750" cy="422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889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801" y="149496"/>
            <a:ext cx="900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LABORATOIRES PORTEUR(S) DU PROJET ET AUTRES LABORATOIRES ET ÉTABLISSEMENTS CONCERNÉS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399" y="3045401"/>
            <a:ext cx="7789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Description du (ou des) laboratoire(s) porteur(s) du projet, </a:t>
            </a:r>
            <a:endParaRPr lang="fr-FR" dirty="0" smtClean="0"/>
          </a:p>
          <a:p>
            <a:r>
              <a:rPr lang="fr-FR" dirty="0" smtClean="0"/>
              <a:t>ainsi </a:t>
            </a:r>
            <a:r>
              <a:rPr lang="fr-FR" dirty="0"/>
              <a:t>que les laboratoires et établissements associés.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56931" y="3516650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[critère </a:t>
            </a:r>
            <a:r>
              <a:rPr lang="fr-FR" dirty="0" smtClean="0">
                <a:solidFill>
                  <a:srgbClr val="E21B13"/>
                </a:solidFill>
              </a:rPr>
              <a:t>4</a:t>
            </a:r>
            <a:r>
              <a:rPr lang="fr-FR" dirty="0" smtClean="0">
                <a:solidFill>
                  <a:srgbClr val="E21B13"/>
                </a:solidFill>
              </a:rPr>
              <a:t>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20717" y="4662320"/>
            <a:ext cx="232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[voir aussi objectifs 1-7]</a:t>
            </a:r>
            <a:endParaRPr lang="fr-FR" dirty="0">
              <a:solidFill>
                <a:srgbClr val="E21B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801" y="255000"/>
            <a:ext cx="900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ÉQUIPEMENTS DEMANDÉS ET PROJETS ASSOCIÉS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252" y="3045401"/>
            <a:ext cx="8611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Description des équipements demandés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Adéquation </a:t>
            </a:r>
            <a:r>
              <a:rPr lang="fr-FR" dirty="0" smtClean="0"/>
              <a:t>entre le matériel demandé et le(s) projet(s) associé(s)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56931" y="3983553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[critère </a:t>
            </a:r>
            <a:r>
              <a:rPr lang="fr-FR" dirty="0" smtClean="0">
                <a:solidFill>
                  <a:srgbClr val="E21B13"/>
                </a:solidFill>
              </a:rPr>
              <a:t>3c]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56931" y="3240425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</a:t>
            </a:r>
            <a:r>
              <a:rPr lang="fr-FR" dirty="0" smtClean="0">
                <a:solidFill>
                  <a:srgbClr val="E21B13"/>
                </a:solidFill>
              </a:rPr>
              <a:t>critères </a:t>
            </a:r>
            <a:r>
              <a:rPr lang="fr-FR" dirty="0" smtClean="0">
                <a:solidFill>
                  <a:srgbClr val="E21B13"/>
                </a:solidFill>
              </a:rPr>
              <a:t>1a, 1b</a:t>
            </a:r>
            <a:r>
              <a:rPr lang="fr-FR" dirty="0" smtClean="0">
                <a:solidFill>
                  <a:srgbClr val="E21B13"/>
                </a:solidFill>
              </a:rPr>
              <a:t>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20717" y="4662320"/>
            <a:ext cx="232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[voir aussi objectifs 1-7]</a:t>
            </a:r>
            <a:endParaRPr lang="fr-FR" dirty="0">
              <a:solidFill>
                <a:srgbClr val="E21B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801" y="255000"/>
            <a:ext cx="900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ÉTAT DES LIEUX</a:t>
            </a:r>
          </a:p>
        </p:txBody>
      </p:sp>
      <p:sp>
        <p:nvSpPr>
          <p:cNvPr id="3" name="Rectangle 2"/>
          <p:cNvSpPr/>
          <p:nvPr/>
        </p:nvSpPr>
        <p:spPr>
          <a:xfrm>
            <a:off x="872637" y="2747687"/>
            <a:ext cx="87072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Pertinence de l’équipement au regard du projet scientifique, de l’existant et des équipements similaires en Ile-de-France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Contribution </a:t>
            </a:r>
            <a:r>
              <a:rPr lang="fr-FR" dirty="0"/>
              <a:t>au rayonnement international de la région Île-de-France par l’acquisition d’équipements d’envergure internationale ou la création de nouveaux dispositifs de recherche n’existant pas </a:t>
            </a:r>
            <a:r>
              <a:rPr lang="fr-FR" dirty="0" smtClean="0"/>
              <a:t>ailleurs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4655" y="3270353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[critère </a:t>
            </a:r>
            <a:r>
              <a:rPr lang="fr-FR" dirty="0" smtClean="0">
                <a:solidFill>
                  <a:srgbClr val="E21B13"/>
                </a:solidFill>
              </a:rPr>
              <a:t>1c]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4654" y="4471236"/>
            <a:ext cx="20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[critère </a:t>
            </a:r>
            <a:r>
              <a:rPr lang="fr-FR" dirty="0" smtClean="0">
                <a:solidFill>
                  <a:srgbClr val="E21B13"/>
                </a:solidFill>
              </a:rPr>
              <a:t>2d, </a:t>
            </a:r>
            <a:r>
              <a:rPr lang="fr-FR" dirty="0" smtClean="0">
                <a:solidFill>
                  <a:srgbClr val="E21B13"/>
                </a:solidFill>
              </a:rPr>
              <a:t>critère 4]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20717" y="4919495"/>
            <a:ext cx="232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[voir aussi objectifs 1-7]</a:t>
            </a:r>
            <a:endParaRPr lang="fr-FR" dirty="0">
              <a:solidFill>
                <a:srgbClr val="E21B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801" y="255000"/>
            <a:ext cx="900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AMBITION, CARACTERE INNOVANT ET INTERDISCIPLINAIRE DU PROJET</a:t>
            </a:r>
          </a:p>
        </p:txBody>
      </p:sp>
      <p:sp>
        <p:nvSpPr>
          <p:cNvPr id="4" name="Rectangle 3"/>
          <p:cNvSpPr/>
          <p:nvPr/>
        </p:nvSpPr>
        <p:spPr>
          <a:xfrm>
            <a:off x="864669" y="2425167"/>
            <a:ext cx="84872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Qualité du projet scientifique et des équipes impliquées, originalité et caractère innovant du </a:t>
            </a:r>
            <a:r>
              <a:rPr lang="fr-FR" dirty="0" smtClean="0"/>
              <a:t>projet, en regards des objectifs de l’AAP SESAME </a:t>
            </a:r>
            <a:r>
              <a:rPr lang="fr-FR" dirty="0" smtClean="0"/>
              <a:t>2025 </a:t>
            </a:r>
            <a:r>
              <a:rPr lang="fr-FR" dirty="0" smtClean="0"/>
              <a:t>: </a:t>
            </a:r>
          </a:p>
          <a:p>
            <a:endParaRPr lang="fr-FR" i="1" dirty="0" smtClean="0"/>
          </a:p>
          <a:p>
            <a:endParaRPr lang="fr-FR" i="1" dirty="0"/>
          </a:p>
          <a:p>
            <a:r>
              <a:rPr lang="fr-FR" sz="1400" i="1" dirty="0" smtClean="0"/>
              <a:t>Permettre le développement de dispositifs de recherche ambitieux, au meilleur niveau des disciplines impliquées dans le projet</a:t>
            </a:r>
          </a:p>
          <a:p>
            <a:endParaRPr lang="fr-FR" sz="1400" dirty="0"/>
          </a:p>
          <a:p>
            <a:r>
              <a:rPr lang="fr-FR" sz="1400" i="1" dirty="0" smtClean="0"/>
              <a:t>Renforcer </a:t>
            </a:r>
            <a:r>
              <a:rPr lang="fr-FR" sz="1400" i="1" dirty="0"/>
              <a:t>l’attractivité internationale des établissements franciliens et de leurs </a:t>
            </a:r>
            <a:r>
              <a:rPr lang="fr-FR" sz="1400" i="1" dirty="0" smtClean="0"/>
              <a:t>équipes </a:t>
            </a:r>
            <a:endParaRPr lang="fr-FR" sz="1400" i="1" dirty="0"/>
          </a:p>
          <a:p>
            <a:endParaRPr lang="fr-FR" sz="1400" i="1" dirty="0"/>
          </a:p>
          <a:p>
            <a:r>
              <a:rPr lang="fr-FR" sz="1400" i="1" dirty="0" smtClean="0"/>
              <a:t>Stimuler </a:t>
            </a:r>
            <a:r>
              <a:rPr lang="fr-FR" sz="1400" i="1" dirty="0"/>
              <a:t>l'interdisciplinarité et le développement de programmes de recherche entre équipes de disciplines scientifiques différentes</a:t>
            </a:r>
          </a:p>
          <a:p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151750" y="2935430"/>
            <a:ext cx="1830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</a:t>
            </a:r>
            <a:r>
              <a:rPr lang="fr-FR" dirty="0" smtClean="0">
                <a:solidFill>
                  <a:srgbClr val="E21B13"/>
                </a:solidFill>
              </a:rPr>
              <a:t>critères 1a, 1b, 4]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20717" y="5271920"/>
            <a:ext cx="232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[voir aussi objectifs 1-7]</a:t>
            </a:r>
            <a:endParaRPr lang="fr-FR" dirty="0">
              <a:solidFill>
                <a:srgbClr val="E21B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801" y="255000"/>
            <a:ext cx="900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OUVERTURE DU PROJET VERS LES ENTREPRISES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71114" y="2372115"/>
            <a:ext cx="79936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F</a:t>
            </a:r>
            <a:r>
              <a:rPr lang="fr-FR" dirty="0" smtClean="0"/>
              <a:t>avoriser le rapprochement entre recherche académique et privée, notamment en ouvrant les plateformes aux entreprises franciliennes, et plus particulièrement les PME/PMI, compte-tenu </a:t>
            </a:r>
            <a:r>
              <a:rPr lang="fr-FR" dirty="0"/>
              <a:t>notamment de l’importance que revêt la réindustrialisation de </a:t>
            </a:r>
            <a:r>
              <a:rPr lang="fr-FR" dirty="0" smtClean="0"/>
              <a:t>l’Île-de-France 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Ouverture de l’équipement </a:t>
            </a:r>
            <a:r>
              <a:rPr lang="fr-FR" dirty="0" smtClean="0"/>
              <a:t>(vers les industriels) et </a:t>
            </a:r>
            <a:r>
              <a:rPr lang="fr-FR" dirty="0"/>
              <a:t>des savoir-faire relatifs à l’utilisation de ces </a:t>
            </a:r>
            <a:r>
              <a:rPr lang="fr-FR" dirty="0" smtClean="0"/>
              <a:t>équipements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0605" y="3357000"/>
            <a:ext cx="1899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[critère 2, critère 3]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30605" y="4577475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[critère </a:t>
            </a:r>
            <a:r>
              <a:rPr lang="fr-FR" dirty="0" smtClean="0">
                <a:solidFill>
                  <a:srgbClr val="E21B13"/>
                </a:solidFill>
              </a:rPr>
              <a:t>2b]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34917" y="5186195"/>
            <a:ext cx="3025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[voir particulièrement objectif 5]</a:t>
            </a:r>
            <a:endParaRPr lang="fr-FR" dirty="0">
              <a:solidFill>
                <a:srgbClr val="E21B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801" y="255000"/>
            <a:ext cx="900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EFFET STRUCTURANT DU PROJET POUR SDV et UPSACLAY</a:t>
            </a:r>
          </a:p>
        </p:txBody>
      </p:sp>
      <p:sp>
        <p:nvSpPr>
          <p:cNvPr id="3" name="Rectangle 2"/>
          <p:cNvSpPr/>
          <p:nvPr/>
        </p:nvSpPr>
        <p:spPr>
          <a:xfrm>
            <a:off x="863413" y="2303408"/>
            <a:ext cx="85589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Contribution à la structuration scientifique des différents sites et leur attractivité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Interdisciplinarité, caractère fédérateur (participation de plusieurs équipes au projet) et mutualisation des </a:t>
            </a:r>
            <a:r>
              <a:rPr lang="fr-FR" dirty="0" smtClean="0"/>
              <a:t>équipements entre </a:t>
            </a:r>
            <a:r>
              <a:rPr lang="fr-FR" dirty="0"/>
              <a:t>différents laboratoires, partages d’expériences et synergies de compétences entre équipes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Inscription de l’équipement dans la stratégie scientifique du domaine Sciences de la Vie, de l’Université </a:t>
            </a:r>
            <a:r>
              <a:rPr lang="fr-FR" dirty="0" err="1" smtClean="0"/>
              <a:t>Paris-Saclay</a:t>
            </a:r>
            <a:r>
              <a:rPr lang="fr-FR" dirty="0" smtClean="0"/>
              <a:t>, afin de concourir à sa structuration et à sa visibilité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20534" y="2537323"/>
            <a:ext cx="20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[critère </a:t>
            </a:r>
            <a:r>
              <a:rPr lang="fr-FR" dirty="0" smtClean="0">
                <a:solidFill>
                  <a:srgbClr val="E21B13"/>
                </a:solidFill>
              </a:rPr>
              <a:t>1d, </a:t>
            </a:r>
            <a:r>
              <a:rPr lang="fr-FR" dirty="0" smtClean="0">
                <a:solidFill>
                  <a:srgbClr val="E21B13"/>
                </a:solidFill>
              </a:rPr>
              <a:t>critère 4]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20533" y="3763611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[critère </a:t>
            </a:r>
            <a:r>
              <a:rPr lang="fr-FR" dirty="0" smtClean="0">
                <a:solidFill>
                  <a:srgbClr val="E21B13"/>
                </a:solidFill>
              </a:rPr>
              <a:t>2a]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20533" y="4781180"/>
            <a:ext cx="2573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</a:t>
            </a:r>
            <a:r>
              <a:rPr lang="fr-FR" dirty="0" smtClean="0">
                <a:solidFill>
                  <a:srgbClr val="E21B13"/>
                </a:solidFill>
              </a:rPr>
              <a:t>critères 1a à 1d, </a:t>
            </a:r>
            <a:r>
              <a:rPr lang="fr-FR" dirty="0" smtClean="0">
                <a:solidFill>
                  <a:srgbClr val="E21B13"/>
                </a:solidFill>
              </a:rPr>
              <a:t>critère 4]</a:t>
            </a:r>
            <a:endParaRPr lang="fr-FR" dirty="0">
              <a:solidFill>
                <a:srgbClr val="E21B1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34917" y="5186195"/>
            <a:ext cx="3025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E21B13"/>
                </a:solidFill>
              </a:rPr>
              <a:t>[voir particulièrement objectif 3]</a:t>
            </a:r>
            <a:endParaRPr lang="fr-FR" dirty="0">
              <a:solidFill>
                <a:srgbClr val="E21B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DiaposPrésentation1">
  <a:themeElements>
    <a:clrScheme name="MasqueDiaposPré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DiaposPré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squeDiaposPré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DiaposPré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DiaposPré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DiaposPré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DiaposPré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DiaposPré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DiaposPré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DiaposPré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DiaposPré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DiaposPré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DiaposPré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DiaposPré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asqueDiaposPrésentation1">
  <a:themeElements>
    <a:clrScheme name="MasqueDiaposPré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DiaposPré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squeDiaposPré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DiaposPré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DiaposPré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DiaposPré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DiaposPré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DiaposPré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DiaposPré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DiaposPré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DiaposPré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DiaposPré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DiaposPré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DiaposPré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C:\windows\TEMP\MasqueDiaposPrésentation1.pot</Template>
  <TotalTime>22461</TotalTime>
  <Words>1218</Words>
  <Application>Microsoft Office PowerPoint</Application>
  <PresentationFormat>Format A4 (210 x 297 mm)</PresentationFormat>
  <Paragraphs>123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</vt:lpstr>
      <vt:lpstr>Times New Roman</vt:lpstr>
      <vt:lpstr>MasqueDiaposPrésentation1</vt:lpstr>
      <vt:lpstr>1_MasqueDiaposPrésentation1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SHFJ</dc:creator>
  <cp:lastModifiedBy>DOLLE Frédéric</cp:lastModifiedBy>
  <cp:revision>1848</cp:revision>
  <cp:lastPrinted>2025-03-04T10:48:27Z</cp:lastPrinted>
  <dcterms:created xsi:type="dcterms:W3CDTF">2002-11-25T10:55:58Z</dcterms:created>
  <dcterms:modified xsi:type="dcterms:W3CDTF">2025-03-04T10:59:25Z</dcterms:modified>
</cp:coreProperties>
</file>